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62" r:id="rId6"/>
    <p:sldId id="261" r:id="rId7"/>
  </p:sldIdLst>
  <p:sldSz cx="12192000" cy="6858000"/>
  <p:notesSz cx="6858000" cy="9144000"/>
  <p:defaultTextStyle>
    <a:defPPr>
      <a:defRPr lang="en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2C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E12A04-9C85-2547-AF1B-DF4068295619}" v="11" dt="2024-10-02T18:23:16.7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1"/>
  </p:normalViewPr>
  <p:slideViewPr>
    <p:cSldViewPr snapToGrid="0">
      <p:cViewPr varScale="1">
        <p:scale>
          <a:sx n="116" d="100"/>
          <a:sy n="116" d="100"/>
        </p:scale>
        <p:origin x="4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ardo Lopez" userId="fdb1ab38-7bce-4a7f-91e2-3aedd628c2b2" providerId="ADAL" clId="{BBE12A04-9C85-2547-AF1B-DF4068295619}"/>
    <pc:docChg chg="undo redo custSel addSld delSld modSld">
      <pc:chgData name="Leonardo Lopez" userId="fdb1ab38-7bce-4a7f-91e2-3aedd628c2b2" providerId="ADAL" clId="{BBE12A04-9C85-2547-AF1B-DF4068295619}" dt="2024-10-02T18:27:22.984" v="184" actId="14100"/>
      <pc:docMkLst>
        <pc:docMk/>
      </pc:docMkLst>
      <pc:sldChg chg="addSp delSp modSp mod">
        <pc:chgData name="Leonardo Lopez" userId="fdb1ab38-7bce-4a7f-91e2-3aedd628c2b2" providerId="ADAL" clId="{BBE12A04-9C85-2547-AF1B-DF4068295619}" dt="2024-10-02T18:27:22.984" v="184" actId="14100"/>
        <pc:sldMkLst>
          <pc:docMk/>
          <pc:sldMk cId="4102785597" sldId="260"/>
        </pc:sldMkLst>
        <pc:spChg chg="mod">
          <ac:chgData name="Leonardo Lopez" userId="fdb1ab38-7bce-4a7f-91e2-3aedd628c2b2" providerId="ADAL" clId="{BBE12A04-9C85-2547-AF1B-DF4068295619}" dt="2024-10-02T18:20:34.974" v="21" actId="1035"/>
          <ac:spMkLst>
            <pc:docMk/>
            <pc:sldMk cId="4102785597" sldId="260"/>
            <ac:spMk id="2" creationId="{9D5B3AE6-A43A-528E-EF45-42A5FF521D21}"/>
          </ac:spMkLst>
        </pc:spChg>
        <pc:spChg chg="mod">
          <ac:chgData name="Leonardo Lopez" userId="fdb1ab38-7bce-4a7f-91e2-3aedd628c2b2" providerId="ADAL" clId="{BBE12A04-9C85-2547-AF1B-DF4068295619}" dt="2024-10-02T18:26:35.284" v="179" actId="12"/>
          <ac:spMkLst>
            <pc:docMk/>
            <pc:sldMk cId="4102785597" sldId="260"/>
            <ac:spMk id="3" creationId="{25459516-317A-070D-A86B-FE2829059E9A}"/>
          </ac:spMkLst>
        </pc:spChg>
        <pc:spChg chg="del">
          <ac:chgData name="Leonardo Lopez" userId="fdb1ab38-7bce-4a7f-91e2-3aedd628c2b2" providerId="ADAL" clId="{BBE12A04-9C85-2547-AF1B-DF4068295619}" dt="2024-10-02T18:19:50.342" v="5" actId="478"/>
          <ac:spMkLst>
            <pc:docMk/>
            <pc:sldMk cId="4102785597" sldId="260"/>
            <ac:spMk id="4" creationId="{A9FED6C2-B17E-C109-744A-EC1CBDC2DC48}"/>
          </ac:spMkLst>
        </pc:spChg>
        <pc:spChg chg="del mod">
          <ac:chgData name="Leonardo Lopez" userId="fdb1ab38-7bce-4a7f-91e2-3aedd628c2b2" providerId="ADAL" clId="{BBE12A04-9C85-2547-AF1B-DF4068295619}" dt="2024-10-02T18:19:54.244" v="7" actId="478"/>
          <ac:spMkLst>
            <pc:docMk/>
            <pc:sldMk cId="4102785597" sldId="260"/>
            <ac:spMk id="5" creationId="{4774DF54-CAC1-111E-F780-CE5430E3A8BE}"/>
          </ac:spMkLst>
        </pc:spChg>
        <pc:spChg chg="del mod">
          <ac:chgData name="Leonardo Lopez" userId="fdb1ab38-7bce-4a7f-91e2-3aedd628c2b2" providerId="ADAL" clId="{BBE12A04-9C85-2547-AF1B-DF4068295619}" dt="2024-10-02T18:20:30.568" v="11" actId="478"/>
          <ac:spMkLst>
            <pc:docMk/>
            <pc:sldMk cId="4102785597" sldId="260"/>
            <ac:spMk id="6" creationId="{66031FF4-9877-EE73-84C9-9EA40E95746E}"/>
          </ac:spMkLst>
        </pc:spChg>
        <pc:spChg chg="del">
          <ac:chgData name="Leonardo Lopez" userId="fdb1ab38-7bce-4a7f-91e2-3aedd628c2b2" providerId="ADAL" clId="{BBE12A04-9C85-2547-AF1B-DF4068295619}" dt="2024-10-02T18:20:30.568" v="11" actId="478"/>
          <ac:spMkLst>
            <pc:docMk/>
            <pc:sldMk cId="4102785597" sldId="260"/>
            <ac:spMk id="7" creationId="{7E347BF9-4481-B42C-1CF2-0A4309CEA28C}"/>
          </ac:spMkLst>
        </pc:spChg>
        <pc:spChg chg="add mod">
          <ac:chgData name="Leonardo Lopez" userId="fdb1ab38-7bce-4a7f-91e2-3aedd628c2b2" providerId="ADAL" clId="{BBE12A04-9C85-2547-AF1B-DF4068295619}" dt="2024-10-02T18:27:22.984" v="184" actId="14100"/>
          <ac:spMkLst>
            <pc:docMk/>
            <pc:sldMk cId="4102785597" sldId="260"/>
            <ac:spMk id="8" creationId="{BC6E27F7-CBE4-4183-11FA-0953F3FE1F84}"/>
          </ac:spMkLst>
        </pc:spChg>
        <pc:spChg chg="add mod">
          <ac:chgData name="Leonardo Lopez" userId="fdb1ab38-7bce-4a7f-91e2-3aedd628c2b2" providerId="ADAL" clId="{BBE12A04-9C85-2547-AF1B-DF4068295619}" dt="2024-10-02T18:27:19.600" v="183" actId="1076"/>
          <ac:spMkLst>
            <pc:docMk/>
            <pc:sldMk cId="4102785597" sldId="260"/>
            <ac:spMk id="9" creationId="{D92A182F-75D1-528A-9A81-4DB510EF4163}"/>
          </ac:spMkLst>
        </pc:spChg>
      </pc:sldChg>
      <pc:sldChg chg="new del">
        <pc:chgData name="Leonardo Lopez" userId="fdb1ab38-7bce-4a7f-91e2-3aedd628c2b2" providerId="ADAL" clId="{BBE12A04-9C85-2547-AF1B-DF4068295619}" dt="2024-10-02T18:21:47.771" v="26" actId="2696"/>
        <pc:sldMkLst>
          <pc:docMk/>
          <pc:sldMk cId="678650318" sldId="262"/>
        </pc:sldMkLst>
      </pc:sldChg>
      <pc:sldChg chg="addSp modSp add mod">
        <pc:chgData name="Leonardo Lopez" userId="fdb1ab38-7bce-4a7f-91e2-3aedd628c2b2" providerId="ADAL" clId="{BBE12A04-9C85-2547-AF1B-DF4068295619}" dt="2024-10-02T18:25:47.146" v="134" actId="20577"/>
        <pc:sldMkLst>
          <pc:docMk/>
          <pc:sldMk cId="1698622827" sldId="262"/>
        </pc:sldMkLst>
        <pc:spChg chg="mod">
          <ac:chgData name="Leonardo Lopez" userId="fdb1ab38-7bce-4a7f-91e2-3aedd628c2b2" providerId="ADAL" clId="{BBE12A04-9C85-2547-AF1B-DF4068295619}" dt="2024-10-02T18:22:22.474" v="33" actId="14100"/>
          <ac:spMkLst>
            <pc:docMk/>
            <pc:sldMk cId="1698622827" sldId="262"/>
            <ac:spMk id="2" creationId="{F79ABFBD-B615-29AC-E94D-7DBAE5301244}"/>
          </ac:spMkLst>
        </pc:spChg>
        <pc:spChg chg="mod">
          <ac:chgData name="Leonardo Lopez" userId="fdb1ab38-7bce-4a7f-91e2-3aedd628c2b2" providerId="ADAL" clId="{BBE12A04-9C85-2547-AF1B-DF4068295619}" dt="2024-10-02T18:24:24.268" v="70" actId="12"/>
          <ac:spMkLst>
            <pc:docMk/>
            <pc:sldMk cId="1698622827" sldId="262"/>
            <ac:spMk id="3" creationId="{3C072662-6A24-956B-9A4E-5BB353C0081A}"/>
          </ac:spMkLst>
        </pc:spChg>
        <pc:spChg chg="add mod">
          <ac:chgData name="Leonardo Lopez" userId="fdb1ab38-7bce-4a7f-91e2-3aedd628c2b2" providerId="ADAL" clId="{BBE12A04-9C85-2547-AF1B-DF4068295619}" dt="2024-10-02T18:25:47.146" v="134" actId="20577"/>
          <ac:spMkLst>
            <pc:docMk/>
            <pc:sldMk cId="1698622827" sldId="262"/>
            <ac:spMk id="4" creationId="{451E73B8-10B5-7B35-E4D3-3803AF0B0EC1}"/>
          </ac:spMkLst>
        </pc:spChg>
        <pc:spChg chg="mod">
          <ac:chgData name="Leonardo Lopez" userId="fdb1ab38-7bce-4a7f-91e2-3aedd628c2b2" providerId="ADAL" clId="{BBE12A04-9C85-2547-AF1B-DF4068295619}" dt="2024-10-02T18:22:53.610" v="36" actId="14100"/>
          <ac:spMkLst>
            <pc:docMk/>
            <pc:sldMk cId="1698622827" sldId="262"/>
            <ac:spMk id="8" creationId="{000D480D-855E-D71B-D91C-50C520FCC4E6}"/>
          </ac:spMkLst>
        </pc:spChg>
        <pc:spChg chg="mod">
          <ac:chgData name="Leonardo Lopez" userId="fdb1ab38-7bce-4a7f-91e2-3aedd628c2b2" providerId="ADAL" clId="{BBE12A04-9C85-2547-AF1B-DF4068295619}" dt="2024-10-02T18:25:34.263" v="125" actId="20577"/>
          <ac:spMkLst>
            <pc:docMk/>
            <pc:sldMk cId="1698622827" sldId="262"/>
            <ac:spMk id="9" creationId="{31603482-EB51-2819-14BE-A79F6110BE3F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290488-0159-1043-8FC0-1523E34C44E6}" type="datetimeFigureOut">
              <a:rPr lang="en-CO" smtClean="0"/>
              <a:t>2/10/24</a:t>
            </a:fld>
            <a:endParaRPr lang="en-C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56AE0D-1339-5E48-8884-C64D95E1F6D7}" type="slidenum">
              <a:rPr lang="en-CO" smtClean="0"/>
              <a:t>‹#›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1933897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56AE0D-1339-5E48-8884-C64D95E1F6D7}" type="slidenum">
              <a:rPr lang="en-CO" smtClean="0"/>
              <a:t>2</a:t>
            </a:fld>
            <a:endParaRPr lang="en-CO"/>
          </a:p>
        </p:txBody>
      </p:sp>
    </p:spTree>
    <p:extLst>
      <p:ext uri="{BB962C8B-B14F-4D97-AF65-F5344CB8AC3E}">
        <p14:creationId xmlns:p14="http://schemas.microsoft.com/office/powerpoint/2010/main" val="9136354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e and orange background&#10;&#10;Description automatically generated">
            <a:extLst>
              <a:ext uri="{FF2B5EF4-FFF2-40B4-BE49-F238E27FC236}">
                <a16:creationId xmlns:a16="http://schemas.microsoft.com/office/drawing/2014/main" id="{1BCC5BDD-EDBE-2611-0267-C58CC35E3E1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129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F5DFCD3E-2752-3EB5-954D-DF2B1CC347A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293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orange background&#10;&#10;Description automatically generated">
            <a:extLst>
              <a:ext uri="{FF2B5EF4-FFF2-40B4-BE49-F238E27FC236}">
                <a16:creationId xmlns:a16="http://schemas.microsoft.com/office/drawing/2014/main" id="{04F7FDB0-16E9-391C-DB68-71A642F2E7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437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E4F99530-B377-27A7-757C-16A106927F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06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for a car&#10;&#10;Description automatically generated">
            <a:extLst>
              <a:ext uri="{FF2B5EF4-FFF2-40B4-BE49-F238E27FC236}">
                <a16:creationId xmlns:a16="http://schemas.microsoft.com/office/drawing/2014/main" id="{C488DAC6-C8FC-B00E-5F50-E67ED80C41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523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6105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599F2E8-E99A-E580-470D-FCDD5665CE28}"/>
              </a:ext>
            </a:extLst>
          </p:cNvPr>
          <p:cNvSpPr txBox="1"/>
          <p:nvPr/>
        </p:nvSpPr>
        <p:spPr>
          <a:xfrm>
            <a:off x="1005614" y="2516390"/>
            <a:ext cx="9651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8000" b="1" dirty="0">
                <a:solidFill>
                  <a:schemeClr val="bg1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Eduardo Sthory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D13827-E4C0-2609-A63F-F471A9EE4A03}"/>
              </a:ext>
            </a:extLst>
          </p:cNvPr>
          <p:cNvSpPr txBox="1"/>
          <p:nvPr/>
        </p:nvSpPr>
        <p:spPr>
          <a:xfrm>
            <a:off x="1056853" y="3763545"/>
            <a:ext cx="746962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FF8000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Artificial Intelligence Engineer</a:t>
            </a:r>
            <a:endParaRPr lang="en-CO" sz="3000" b="1" dirty="0">
              <a:solidFill>
                <a:srgbClr val="FF8000"/>
              </a:solidFill>
              <a:latin typeface="Montserrat" pitchFamily="2" charset="77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3662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9D8564-F345-748E-E039-9C3531A64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194" y="580167"/>
            <a:ext cx="2650879" cy="26776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217DCCA-9CC6-8A0E-D2E8-F1118FBCCF94}"/>
              </a:ext>
            </a:extLst>
          </p:cNvPr>
          <p:cNvSpPr txBox="1"/>
          <p:nvPr/>
        </p:nvSpPr>
        <p:spPr>
          <a:xfrm>
            <a:off x="521801" y="3600259"/>
            <a:ext cx="487751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009EDB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Eduardo </a:t>
            </a:r>
            <a:r>
              <a:rPr lang="en-US" sz="3000" b="1" dirty="0" err="1">
                <a:solidFill>
                  <a:srgbClr val="009EDB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Sthory</a:t>
            </a:r>
            <a:endParaRPr lang="en-CO" sz="3000" b="1" dirty="0">
              <a:solidFill>
                <a:srgbClr val="009EDB"/>
              </a:solidFill>
              <a:latin typeface="Montserrat" pitchFamily="2" charset="77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6D1075-18EB-4A9B-682B-D1838ADF5E5F}"/>
              </a:ext>
            </a:extLst>
          </p:cNvPr>
          <p:cNvSpPr txBox="1"/>
          <p:nvPr/>
        </p:nvSpPr>
        <p:spPr>
          <a:xfrm>
            <a:off x="521800" y="4103598"/>
            <a:ext cx="50391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8000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Artificial Intelligence Engineer</a:t>
            </a:r>
            <a:endParaRPr lang="en-CO" sz="2000" b="1" dirty="0">
              <a:solidFill>
                <a:srgbClr val="FF8000"/>
              </a:solidFill>
              <a:latin typeface="Montserrat" pitchFamily="2" charset="77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2E2EA9-FEDC-6F78-084F-72D7657F91F6}"/>
              </a:ext>
            </a:extLst>
          </p:cNvPr>
          <p:cNvSpPr txBox="1"/>
          <p:nvPr/>
        </p:nvSpPr>
        <p:spPr>
          <a:xfrm>
            <a:off x="5699402" y="838136"/>
            <a:ext cx="504479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312C4B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Universidad Da Vinci</a:t>
            </a:r>
          </a:p>
          <a:p>
            <a:r>
              <a:rPr lang="en-US" sz="1200" dirty="0">
                <a:solidFill>
                  <a:srgbClr val="312C4B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2022 - on going</a:t>
            </a:r>
          </a:p>
          <a:p>
            <a:r>
              <a:rPr lang="en-US" sz="1200" dirty="0">
                <a:solidFill>
                  <a:srgbClr val="312C4B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PhD, Computer System</a:t>
            </a:r>
          </a:p>
          <a:p>
            <a:endParaRPr lang="en-US" sz="1200" dirty="0">
              <a:solidFill>
                <a:srgbClr val="312C4B"/>
              </a:solidFill>
              <a:latin typeface="Montserrat" pitchFamily="2" charset="77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1200" b="1" dirty="0">
                <a:solidFill>
                  <a:srgbClr val="312C4B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Universidad de Carabobo</a:t>
            </a:r>
          </a:p>
          <a:p>
            <a:r>
              <a:rPr lang="en-US" sz="1200" dirty="0">
                <a:solidFill>
                  <a:srgbClr val="312C4B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2017- 2019</a:t>
            </a:r>
          </a:p>
          <a:p>
            <a:r>
              <a:rPr lang="en-US" sz="1200" dirty="0">
                <a:solidFill>
                  <a:srgbClr val="312C4B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MSc. Math and Science Computer</a:t>
            </a: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A958A3-C909-34DE-A45C-459A291A68FA}"/>
              </a:ext>
            </a:extLst>
          </p:cNvPr>
          <p:cNvSpPr txBox="1"/>
          <p:nvPr/>
        </p:nvSpPr>
        <p:spPr>
          <a:xfrm>
            <a:off x="5699402" y="482195"/>
            <a:ext cx="36731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000" b="1" dirty="0">
                <a:solidFill>
                  <a:srgbClr val="FF8000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Education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89D4FC-DE73-428C-F42F-27B6A5CAD11C}"/>
              </a:ext>
            </a:extLst>
          </p:cNvPr>
          <p:cNvSpPr txBox="1"/>
          <p:nvPr/>
        </p:nvSpPr>
        <p:spPr>
          <a:xfrm>
            <a:off x="521801" y="4539630"/>
            <a:ext cx="44856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rgbClr val="312C4B"/>
                </a:solidFill>
                <a:effectLst/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Generative AI | Machine Learning and Natural Language Processing (NLP) Engineer | LLM, AI, Data Science, Computer Vision, </a:t>
            </a:r>
            <a:r>
              <a:rPr lang="en-US" sz="1200" b="0" i="0" dirty="0" err="1">
                <a:solidFill>
                  <a:srgbClr val="312C4B"/>
                </a:solidFill>
                <a:effectLst/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Langchain</a:t>
            </a:r>
            <a:r>
              <a:rPr lang="en-US" sz="1200" b="0" i="0" dirty="0">
                <a:solidFill>
                  <a:srgbClr val="312C4B"/>
                </a:solidFill>
                <a:effectLst/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US" sz="1200" b="0" i="0" dirty="0" err="1">
                <a:solidFill>
                  <a:srgbClr val="312C4B"/>
                </a:solidFill>
                <a:effectLst/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LlamaIndex</a:t>
            </a:r>
            <a:r>
              <a:rPr lang="en-US" sz="1200" b="0" i="0" dirty="0">
                <a:solidFill>
                  <a:srgbClr val="312C4B"/>
                </a:solidFill>
                <a:effectLst/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, Hugging Face | Prompt Engineering | Azure | AWS.</a:t>
            </a:r>
          </a:p>
          <a:p>
            <a:endParaRPr lang="en-US" sz="1200" b="0" i="0" dirty="0">
              <a:solidFill>
                <a:srgbClr val="312C4B"/>
              </a:solidFill>
              <a:effectLst/>
              <a:latin typeface="Montserrat" pitchFamily="2" charset="77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1200" b="0" i="0" dirty="0">
                <a:solidFill>
                  <a:srgbClr val="312C4B"/>
                </a:solidFill>
                <a:effectLst/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I am a Machine Learning Engineer and Data Scientist with over 8 years of experience in developing and implementing Artificial Intelligence solutions for various domains and industries.</a:t>
            </a:r>
            <a:endParaRPr lang="en-CO" sz="1200" b="0" dirty="0">
              <a:solidFill>
                <a:srgbClr val="312C4B"/>
              </a:solidFill>
              <a:latin typeface="Montserrat" pitchFamily="2" charset="77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04D00D-2B1E-6581-E1B3-EB72B00878F1}"/>
              </a:ext>
            </a:extLst>
          </p:cNvPr>
          <p:cNvSpPr txBox="1"/>
          <p:nvPr/>
        </p:nvSpPr>
        <p:spPr>
          <a:xfrm>
            <a:off x="5699402" y="4945349"/>
            <a:ext cx="36731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000" b="1" dirty="0">
                <a:solidFill>
                  <a:srgbClr val="FF8000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Language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8D1241A-88AA-EBAD-7B1D-D10B4280C777}"/>
              </a:ext>
            </a:extLst>
          </p:cNvPr>
          <p:cNvSpPr txBox="1"/>
          <p:nvPr/>
        </p:nvSpPr>
        <p:spPr>
          <a:xfrm>
            <a:off x="5699402" y="5275258"/>
            <a:ext cx="5044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312C4B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English | C2 Proficiency (EF SET, 2024)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58BB33-B642-CDA9-4AEB-7CC747ADDE61}"/>
              </a:ext>
            </a:extLst>
          </p:cNvPr>
          <p:cNvSpPr txBox="1"/>
          <p:nvPr/>
        </p:nvSpPr>
        <p:spPr>
          <a:xfrm>
            <a:off x="5699402" y="3678092"/>
            <a:ext cx="36731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000" b="1" dirty="0">
                <a:solidFill>
                  <a:srgbClr val="FF8000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Stack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4DEC1C-711F-C799-BD06-7B3D1CFFD5E8}"/>
              </a:ext>
            </a:extLst>
          </p:cNvPr>
          <p:cNvSpPr/>
          <p:nvPr/>
        </p:nvSpPr>
        <p:spPr>
          <a:xfrm>
            <a:off x="5769428" y="4101697"/>
            <a:ext cx="1236260" cy="272713"/>
          </a:xfrm>
          <a:prstGeom prst="rect">
            <a:avLst/>
          </a:prstGeom>
          <a:solidFill>
            <a:srgbClr val="312C4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sz="900" dirty="0">
                <a:latin typeface="Montserrat" pitchFamily="2" charset="77"/>
              </a:rPr>
              <a:t>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2E38C6F-4856-3255-4DD8-2B861667F400}"/>
              </a:ext>
            </a:extLst>
          </p:cNvPr>
          <p:cNvSpPr/>
          <p:nvPr/>
        </p:nvSpPr>
        <p:spPr>
          <a:xfrm>
            <a:off x="7134854" y="4101697"/>
            <a:ext cx="1236260" cy="272713"/>
          </a:xfrm>
          <a:prstGeom prst="rect">
            <a:avLst/>
          </a:prstGeom>
          <a:solidFill>
            <a:srgbClr val="312C4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sz="900" dirty="0">
                <a:latin typeface="Montserrat" pitchFamily="2" charset="77"/>
              </a:rPr>
              <a:t>Python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601B9F2-8177-0736-4B3D-F56853C91DBE}"/>
              </a:ext>
            </a:extLst>
          </p:cNvPr>
          <p:cNvSpPr/>
          <p:nvPr/>
        </p:nvSpPr>
        <p:spPr>
          <a:xfrm>
            <a:off x="5769428" y="4454352"/>
            <a:ext cx="1236260" cy="272713"/>
          </a:xfrm>
          <a:prstGeom prst="rect">
            <a:avLst/>
          </a:prstGeom>
          <a:solidFill>
            <a:srgbClr val="312C4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sz="900" dirty="0">
                <a:latin typeface="Montserrat" pitchFamily="2" charset="77"/>
              </a:rPr>
              <a:t>OpenCV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54BEA2-4970-6506-8161-C101BAD1F63F}"/>
              </a:ext>
            </a:extLst>
          </p:cNvPr>
          <p:cNvSpPr/>
          <p:nvPr/>
        </p:nvSpPr>
        <p:spPr>
          <a:xfrm>
            <a:off x="7134854" y="4454352"/>
            <a:ext cx="1236260" cy="272713"/>
          </a:xfrm>
          <a:prstGeom prst="rect">
            <a:avLst/>
          </a:prstGeom>
          <a:solidFill>
            <a:srgbClr val="312C4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sz="900" dirty="0">
                <a:latin typeface="Montserrat" pitchFamily="2" charset="77"/>
              </a:rPr>
              <a:t>Jupyther Notbooks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05D9D98-BC16-C040-C1AD-7223971A8AC4}"/>
              </a:ext>
            </a:extLst>
          </p:cNvPr>
          <p:cNvSpPr/>
          <p:nvPr/>
        </p:nvSpPr>
        <p:spPr>
          <a:xfrm>
            <a:off x="8500280" y="4107316"/>
            <a:ext cx="1236260" cy="272713"/>
          </a:xfrm>
          <a:prstGeom prst="rect">
            <a:avLst/>
          </a:prstGeom>
          <a:solidFill>
            <a:srgbClr val="312C4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sz="900" dirty="0">
                <a:latin typeface="Montserrat" pitchFamily="2" charset="77"/>
              </a:rPr>
              <a:t>C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75F6784-ED93-3B21-1238-90E243149648}"/>
              </a:ext>
            </a:extLst>
          </p:cNvPr>
          <p:cNvSpPr/>
          <p:nvPr/>
        </p:nvSpPr>
        <p:spPr>
          <a:xfrm>
            <a:off x="9865706" y="4107315"/>
            <a:ext cx="1236260" cy="272713"/>
          </a:xfrm>
          <a:prstGeom prst="rect">
            <a:avLst/>
          </a:prstGeom>
          <a:solidFill>
            <a:srgbClr val="312C4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sz="900" dirty="0">
                <a:latin typeface="Montserrat" pitchFamily="2" charset="77"/>
              </a:rPr>
              <a:t>TensorFlow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E9719CF-1A51-B7FF-E8DB-7172FEB26C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9555" y="838135"/>
            <a:ext cx="1625059" cy="2015495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3589ED46-5710-04DF-63B7-D09310C00A81}"/>
              </a:ext>
            </a:extLst>
          </p:cNvPr>
          <p:cNvSpPr/>
          <p:nvPr/>
        </p:nvSpPr>
        <p:spPr>
          <a:xfrm>
            <a:off x="8500280" y="4451332"/>
            <a:ext cx="1236260" cy="272713"/>
          </a:xfrm>
          <a:prstGeom prst="rect">
            <a:avLst/>
          </a:prstGeom>
          <a:solidFill>
            <a:srgbClr val="312C4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sz="900" dirty="0">
                <a:latin typeface="Montserrat" pitchFamily="2" charset="77"/>
              </a:rPr>
              <a:t>PyTorch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6300138-88C9-C3E4-FB00-BF76AEDDFF64}"/>
              </a:ext>
            </a:extLst>
          </p:cNvPr>
          <p:cNvSpPr/>
          <p:nvPr/>
        </p:nvSpPr>
        <p:spPr>
          <a:xfrm>
            <a:off x="9865706" y="4451331"/>
            <a:ext cx="1236260" cy="272713"/>
          </a:xfrm>
          <a:prstGeom prst="rect">
            <a:avLst/>
          </a:prstGeom>
          <a:solidFill>
            <a:srgbClr val="312C4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O" sz="900" dirty="0">
                <a:latin typeface="Montserrat" pitchFamily="2" charset="77"/>
              </a:rPr>
              <a:t>Scikit-learn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6EB57F3-8D2A-53A1-0C63-7EA40B2744CC}"/>
              </a:ext>
            </a:extLst>
          </p:cNvPr>
          <p:cNvSpPr txBox="1"/>
          <p:nvPr/>
        </p:nvSpPr>
        <p:spPr>
          <a:xfrm>
            <a:off x="5699402" y="2686986"/>
            <a:ext cx="50447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312C4B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Machine Learning Engineering. </a:t>
            </a:r>
            <a:r>
              <a:rPr lang="en-US" sz="1200" dirty="0">
                <a:solidFill>
                  <a:srgbClr val="312C4B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Udacity. 2018</a:t>
            </a:r>
          </a:p>
          <a:p>
            <a:r>
              <a:rPr lang="en-US" sz="1200" b="1" dirty="0">
                <a:solidFill>
                  <a:srgbClr val="312C4B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Natural Language Processing. </a:t>
            </a:r>
            <a:r>
              <a:rPr lang="en-US" sz="1200" dirty="0">
                <a:solidFill>
                  <a:srgbClr val="312C4B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Udacity. 2019</a:t>
            </a:r>
          </a:p>
          <a:p>
            <a:r>
              <a:rPr lang="en-US" sz="1200" b="1" dirty="0">
                <a:solidFill>
                  <a:srgbClr val="312C4B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Computer Vision. </a:t>
            </a:r>
            <a:r>
              <a:rPr lang="en-US" sz="1200" dirty="0">
                <a:solidFill>
                  <a:srgbClr val="312C4B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Udacity. 2019</a:t>
            </a:r>
          </a:p>
          <a:p>
            <a:r>
              <a:rPr lang="en-US" sz="1200" b="1" dirty="0">
                <a:solidFill>
                  <a:srgbClr val="312C4B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Data Engineering. </a:t>
            </a:r>
            <a:r>
              <a:rPr lang="en-US" sz="1200" dirty="0">
                <a:solidFill>
                  <a:srgbClr val="312C4B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Udacity. 2021</a:t>
            </a: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C1E410-4EC8-DFDE-39EA-910C8D095E84}"/>
              </a:ext>
            </a:extLst>
          </p:cNvPr>
          <p:cNvSpPr txBox="1"/>
          <p:nvPr/>
        </p:nvSpPr>
        <p:spPr>
          <a:xfrm>
            <a:off x="5699402" y="2331045"/>
            <a:ext cx="36731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2000" b="1" dirty="0">
                <a:solidFill>
                  <a:srgbClr val="FF8000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Additional Courses</a:t>
            </a:r>
          </a:p>
        </p:txBody>
      </p:sp>
    </p:spTree>
    <p:extLst>
      <p:ext uri="{BB962C8B-B14F-4D97-AF65-F5344CB8AC3E}">
        <p14:creationId xmlns:p14="http://schemas.microsoft.com/office/powerpoint/2010/main" val="702222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735EEC-26DA-9BA8-7260-728405BC237C}"/>
              </a:ext>
            </a:extLst>
          </p:cNvPr>
          <p:cNvSpPr txBox="1"/>
          <p:nvPr/>
        </p:nvSpPr>
        <p:spPr>
          <a:xfrm>
            <a:off x="1005614" y="2516390"/>
            <a:ext cx="459095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O" sz="5000" b="1" dirty="0">
                <a:solidFill>
                  <a:schemeClr val="bg1"/>
                </a:solidFill>
                <a:latin typeface="Montserrat" pitchFamily="2" charset="77"/>
                <a:ea typeface="Roboto" panose="02000000000000000000" pitchFamily="2" charset="0"/>
                <a:cs typeface="Roboto" panose="02000000000000000000" pitchFamily="2" charset="0"/>
              </a:rPr>
              <a:t>Work Experience</a:t>
            </a:r>
          </a:p>
        </p:txBody>
      </p:sp>
    </p:spTree>
    <p:extLst>
      <p:ext uri="{BB962C8B-B14F-4D97-AF65-F5344CB8AC3E}">
        <p14:creationId xmlns:p14="http://schemas.microsoft.com/office/powerpoint/2010/main" val="399788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D5B3AE6-A43A-528E-EF45-42A5FF521D21}"/>
              </a:ext>
            </a:extLst>
          </p:cNvPr>
          <p:cNvSpPr/>
          <p:nvPr/>
        </p:nvSpPr>
        <p:spPr>
          <a:xfrm>
            <a:off x="774858" y="550972"/>
            <a:ext cx="4898829" cy="272713"/>
          </a:xfrm>
          <a:prstGeom prst="rect">
            <a:avLst/>
          </a:prstGeom>
          <a:solidFill>
            <a:srgbClr val="312C4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rgbClr val="FFFFFF"/>
                </a:solidFill>
                <a:latin typeface="Helvetica" pitchFamily="2" charset="0"/>
              </a:rPr>
              <a:t>Freelance | Artificial Intelligence NLP/Computer Vision - 2024</a:t>
            </a:r>
            <a:endParaRPr lang="en-US" sz="1200" b="1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459516-317A-070D-A86B-FE2829059E9A}"/>
              </a:ext>
            </a:extLst>
          </p:cNvPr>
          <p:cNvSpPr txBox="1"/>
          <p:nvPr/>
        </p:nvSpPr>
        <p:spPr>
          <a:xfrm>
            <a:off x="774860" y="971713"/>
            <a:ext cx="43369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Developed a Generative AI system for a psychology company to enhance therapist-patient interactions.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Transformed conversations between therapists and patients into text format for processing.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Implemented a text cleaning and normalization pipeline to prepare data for analysis.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Utilized Retrieval-Augmented Generation (RAG) techniques for model ingestion.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Integrated specialized psychology texts into a large language model (LLM) to improve understanding of patient issues.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Employed Prompt Engineering to enable the system to identify potential patient problems and uncover hidden information.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Designed individualized therapy recommendations based on detected issues in patient conversations.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Utilized Python, </a:t>
            </a:r>
            <a:r>
              <a:rPr lang="en-US" sz="1200" dirty="0" err="1">
                <a:solidFill>
                  <a:srgbClr val="312C4B"/>
                </a:solidFill>
                <a:effectLst/>
                <a:latin typeface="Helvetica" pitchFamily="2" charset="0"/>
              </a:rPr>
              <a:t>Langchain</a:t>
            </a: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, OpenAI, and </a:t>
            </a:r>
            <a:r>
              <a:rPr lang="en-US" sz="1200" dirty="0" err="1">
                <a:solidFill>
                  <a:srgbClr val="312C4B"/>
                </a:solidFill>
                <a:effectLst/>
                <a:latin typeface="Helvetica" pitchFamily="2" charset="0"/>
              </a:rPr>
              <a:t>Streamlit</a:t>
            </a: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 for system development.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Conducted accuracy tests using a case database, achieving over 95% accuracy.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6E27F7-CBE4-4183-11FA-0953F3FE1F84}"/>
              </a:ext>
            </a:extLst>
          </p:cNvPr>
          <p:cNvSpPr/>
          <p:nvPr/>
        </p:nvSpPr>
        <p:spPr>
          <a:xfrm>
            <a:off x="5917899" y="550972"/>
            <a:ext cx="4898829" cy="528681"/>
          </a:xfrm>
          <a:prstGeom prst="rect">
            <a:avLst/>
          </a:prstGeom>
          <a:solidFill>
            <a:srgbClr val="312C4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rgbClr val="FFFFFF"/>
                </a:solidFill>
                <a:latin typeface="Helvetica" pitchFamily="2" charset="0"/>
              </a:rPr>
              <a:t>Freelance | Data Scientist / NLP • Generative AI • Machine Learning - 2023 - </a:t>
            </a:r>
            <a:r>
              <a:rPr lang="en-US" sz="1200" b="1" dirty="0" err="1">
                <a:solidFill>
                  <a:srgbClr val="FFFFFF"/>
                </a:solidFill>
                <a:latin typeface="Helvetica" pitchFamily="2" charset="0"/>
              </a:rPr>
              <a:t>Kmeleon</a:t>
            </a:r>
            <a:r>
              <a:rPr lang="en-US" sz="1200" b="1" dirty="0">
                <a:solidFill>
                  <a:srgbClr val="FFFFFF"/>
                </a:solidFill>
                <a:latin typeface="Helvetica" pitchFamily="2" charset="0"/>
              </a:rPr>
              <a:t> - Remote for the US</a:t>
            </a:r>
            <a:endParaRPr lang="en-US" sz="1200" b="1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2A182F-75D1-528A-9A81-4DB510EF4163}"/>
              </a:ext>
            </a:extLst>
          </p:cNvPr>
          <p:cNvSpPr txBox="1"/>
          <p:nvPr/>
        </p:nvSpPr>
        <p:spPr>
          <a:xfrm>
            <a:off x="5917901" y="1351508"/>
            <a:ext cx="433696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 LLM Models (e.g., ChatGPT, GPT, OpenAI)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 </a:t>
            </a:r>
            <a:r>
              <a:rPr lang="en-US" sz="1200" dirty="0" err="1">
                <a:solidFill>
                  <a:srgbClr val="312C4B"/>
                </a:solidFill>
                <a:effectLst/>
                <a:latin typeface="Helvetica" pitchFamily="2" charset="0"/>
              </a:rPr>
              <a:t>Langchain</a:t>
            </a: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 </a:t>
            </a:r>
            <a:r>
              <a:rPr lang="en-US" sz="1200" dirty="0" err="1">
                <a:solidFill>
                  <a:srgbClr val="312C4B"/>
                </a:solidFill>
                <a:effectLst/>
                <a:latin typeface="Helvetica" pitchFamily="2" charset="0"/>
              </a:rPr>
              <a:t>LlamaIndex</a:t>
            </a: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 Guardrails (</a:t>
            </a:r>
            <a:r>
              <a:rPr lang="en-US" sz="1200" dirty="0" err="1">
                <a:solidFill>
                  <a:srgbClr val="312C4B"/>
                </a:solidFill>
                <a:effectLst/>
                <a:latin typeface="Helvetica" pitchFamily="2" charset="0"/>
              </a:rPr>
              <a:t>Pydantic</a:t>
            </a: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 and Microsoft Guidance)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 Azure OpenAI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 Microsoft </a:t>
            </a:r>
            <a:r>
              <a:rPr lang="en-US" sz="1200" dirty="0" err="1">
                <a:solidFill>
                  <a:srgbClr val="312C4B"/>
                </a:solidFill>
                <a:effectLst/>
                <a:latin typeface="Helvetica" pitchFamily="2" charset="0"/>
              </a:rPr>
              <a:t>Autogen</a:t>
            </a: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 Vector Database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Data Science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Python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Spacy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Executed a range of innovative projects using these technologies.</a:t>
            </a:r>
          </a:p>
        </p:txBody>
      </p:sp>
    </p:spTree>
    <p:extLst>
      <p:ext uri="{BB962C8B-B14F-4D97-AF65-F5344CB8AC3E}">
        <p14:creationId xmlns:p14="http://schemas.microsoft.com/office/powerpoint/2010/main" val="4102785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3A5BA8-80D5-66B3-9B96-291EE5AE01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9ABFBD-B615-29AC-E94D-7DBAE5301244}"/>
              </a:ext>
            </a:extLst>
          </p:cNvPr>
          <p:cNvSpPr/>
          <p:nvPr/>
        </p:nvSpPr>
        <p:spPr>
          <a:xfrm>
            <a:off x="774858" y="550972"/>
            <a:ext cx="4898829" cy="517664"/>
          </a:xfrm>
          <a:prstGeom prst="rect">
            <a:avLst/>
          </a:prstGeom>
          <a:solidFill>
            <a:srgbClr val="312C4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rgbClr val="FFFFFF"/>
                </a:solidFill>
                <a:latin typeface="Helvetica" pitchFamily="2" charset="0"/>
              </a:rPr>
              <a:t>Bromus | Senior Lead Data Scientist - Computer Vision and Natural Language Processing (NLP)</a:t>
            </a:r>
            <a:endParaRPr lang="en-US" sz="1200" b="1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072662-6A24-956B-9A4E-5BB353C0081A}"/>
              </a:ext>
            </a:extLst>
          </p:cNvPr>
          <p:cNvSpPr txBox="1"/>
          <p:nvPr/>
        </p:nvSpPr>
        <p:spPr>
          <a:xfrm>
            <a:off x="774860" y="1525711"/>
            <a:ext cx="4336968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Object Detection (Computer Vision): Developed a system for detecting objects in images and videos, focusing on ceilings and walls in a factory setting. Utilized drone-captured images along with Python, OpenCV, Yolo, and Microsoft Azure for precise object recognition.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Oil Spill Detection (Computer Vision): Designed a solution for early detection of oil spills employing computer vision techniques. Leveraged Python, OpenCV, Yolo, and Microsoft Azure for rapid identification and response to environmental hazards.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Custom Meeting Chat: Created a chat application converting meeting voice recordings into text transcripts. Processed text data using </a:t>
            </a:r>
            <a:r>
              <a:rPr lang="en-US" sz="1200" dirty="0" err="1">
                <a:solidFill>
                  <a:srgbClr val="312C4B"/>
                </a:solidFill>
                <a:effectLst/>
                <a:latin typeface="Helvetica" pitchFamily="2" charset="0"/>
              </a:rPr>
              <a:t>Langchain</a:t>
            </a: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 and OpenAI to provide insights and foster enhanced communication regarding meeting content.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0D480D-855E-D71B-D91C-50C520FCC4E6}"/>
              </a:ext>
            </a:extLst>
          </p:cNvPr>
          <p:cNvSpPr/>
          <p:nvPr/>
        </p:nvSpPr>
        <p:spPr>
          <a:xfrm>
            <a:off x="5917899" y="550972"/>
            <a:ext cx="4898829" cy="517664"/>
          </a:xfrm>
          <a:prstGeom prst="rect">
            <a:avLst/>
          </a:prstGeom>
          <a:solidFill>
            <a:srgbClr val="312C4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rgbClr val="FFFFFF"/>
                </a:solidFill>
                <a:latin typeface="Helvetica" pitchFamily="2" charset="0"/>
              </a:rPr>
              <a:t>Anew Recruit | Machine Learning Engineer - Natural Language Processing (NLP), AWS - Remote US</a:t>
            </a:r>
            <a:endParaRPr lang="en-US" sz="1200" b="1" dirty="0">
              <a:solidFill>
                <a:srgbClr val="FFFFFF"/>
              </a:solidFill>
              <a:effectLst/>
              <a:latin typeface="Helvetica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603482-EB51-2819-14BE-A79F6110BE3F}"/>
              </a:ext>
            </a:extLst>
          </p:cNvPr>
          <p:cNvSpPr txBox="1"/>
          <p:nvPr/>
        </p:nvSpPr>
        <p:spPr>
          <a:xfrm>
            <a:off x="5917901" y="1525711"/>
            <a:ext cx="290661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Utilized cutting-edge tools and technologies for project execution, including: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Natural Language Processing (NLP)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Machine Learning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Deep Learning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Amazon Web Services (AWS)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Named Entity Recognition (NER)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Tokenization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Stemming and Lemmatization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Bag of Words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Sentiment Analysis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Sentence Segmentation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Text Summarization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1E73B8-10B5-7B35-E4D3-3803AF0B0EC1}"/>
              </a:ext>
            </a:extLst>
          </p:cNvPr>
          <p:cNvSpPr txBox="1"/>
          <p:nvPr/>
        </p:nvSpPr>
        <p:spPr>
          <a:xfrm>
            <a:off x="8824511" y="1525711"/>
            <a:ext cx="290661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Text Classification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Keywords Extraction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Hugging Face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Semantic Extraction using TensorFlow, </a:t>
            </a:r>
            <a:r>
              <a:rPr lang="en-US" sz="1200" dirty="0" err="1">
                <a:solidFill>
                  <a:srgbClr val="312C4B"/>
                </a:solidFill>
                <a:effectLst/>
                <a:latin typeface="Helvetica" pitchFamily="2" charset="0"/>
              </a:rPr>
              <a:t>Keras</a:t>
            </a: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, and Scikit-Learn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Conducted data cleaning and scraping 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Monitored and maintained NLP systems 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312C4B"/>
              </a:solidFill>
              <a:effectLst/>
              <a:latin typeface="Helvetica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312C4B"/>
                </a:solidFill>
                <a:effectLst/>
                <a:latin typeface="Helvetica" pitchFamily="2" charset="0"/>
              </a:rPr>
              <a:t>Successfully executed various projects leveraging advanced technologies </a:t>
            </a:r>
          </a:p>
        </p:txBody>
      </p:sp>
    </p:spTree>
    <p:extLst>
      <p:ext uri="{BB962C8B-B14F-4D97-AF65-F5344CB8AC3E}">
        <p14:creationId xmlns:p14="http://schemas.microsoft.com/office/powerpoint/2010/main" val="1698622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09453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587</Words>
  <Application>Microsoft Macintosh PowerPoint</Application>
  <PresentationFormat>Widescreen</PresentationFormat>
  <Paragraphs>116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Arial</vt:lpstr>
      <vt:lpstr>Helvetica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Leonardo Lopez</dc:creator>
  <cp:lastModifiedBy>Leonardo Lopez</cp:lastModifiedBy>
  <cp:revision>1</cp:revision>
  <dcterms:created xsi:type="dcterms:W3CDTF">2024-10-02T16:07:31Z</dcterms:created>
  <dcterms:modified xsi:type="dcterms:W3CDTF">2024-10-02T18:27:24Z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2024-10-02T16:57:45Z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b992102e-7a2a-441a-b910-bd5f4e123481</vt:lpwstr>
  </property>
  <property fmtid="{D5CDD505-2E9C-101B-9397-08002B2CF9AE}" pid="7" name="MSIP_Label_defa4170-0d19-0005-0004-bc88714345d2_ActionId">
    <vt:lpwstr>e3a6c829-441b-47d3-8e2c-48c174c72f00</vt:lpwstr>
  </property>
  <property fmtid="{D5CDD505-2E9C-101B-9397-08002B2CF9AE}" pid="8" name="MSIP_Label_defa4170-0d19-0005-0004-bc88714345d2_ContentBits">
    <vt:lpwstr>0</vt:lpwstr>
  </property>
</Properties>
</file>

<file path=docProps/thumbnail.jpeg>
</file>